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1" r:id="rId2"/>
    <p:sldId id="298" r:id="rId3"/>
    <p:sldId id="302" r:id="rId4"/>
    <p:sldId id="299" r:id="rId5"/>
    <p:sldId id="306" r:id="rId6"/>
    <p:sldId id="305" r:id="rId7"/>
    <p:sldId id="308" r:id="rId8"/>
    <p:sldId id="309" r:id="rId9"/>
    <p:sldId id="310" r:id="rId10"/>
    <p:sldId id="311" r:id="rId11"/>
    <p:sldId id="258" r:id="rId12"/>
    <p:sldId id="291" r:id="rId13"/>
    <p:sldId id="275" r:id="rId14"/>
    <p:sldId id="276" r:id="rId15"/>
    <p:sldId id="283" r:id="rId16"/>
    <p:sldId id="288" r:id="rId17"/>
    <p:sldId id="290" r:id="rId18"/>
    <p:sldId id="292" r:id="rId19"/>
    <p:sldId id="273" r:id="rId20"/>
    <p:sldId id="282" r:id="rId21"/>
    <p:sldId id="256" r:id="rId22"/>
    <p:sldId id="257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66"/>
    <a:srgbClr val="FF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14" autoAdjust="0"/>
    <p:restoredTop sz="94660"/>
  </p:normalViewPr>
  <p:slideViewPr>
    <p:cSldViewPr snapToGrid="0" showGuides="1">
      <p:cViewPr varScale="1">
        <p:scale>
          <a:sx n="105" d="100"/>
          <a:sy n="105" d="100"/>
        </p:scale>
        <p:origin x="608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875CA8-0B86-45CC-90D9-D7261EA725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974F66-3F05-4C63-99B0-C6A5818DB0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731AA9-7014-4E1B-ADAB-62B642266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A7626A-C57C-4FB4-A366-040A13D8C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4AACF2-F38C-453B-8927-EDE21ABCA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7470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5B502-A221-4538-AB57-6B352D3E9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F86326-B7CD-4CD6-ADD5-55D6BBBE0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DAA41F-7F67-460E-9954-6127DA78D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0F05E6-6230-4436-8E76-3FCF30EEB6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4C0CBC-4AE5-4BAF-B9EE-1BBD05831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665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53DE975-86F1-45E0-9D25-F34CBBC5EC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BFDDCB-6B22-46B4-BE0A-E8B314C6FA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2DA824-0757-4196-BB4C-021F87ABBE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99027-C71F-4EAE-BAFB-841B17C51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988D43-71D4-4AAB-AB26-473E48CB2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8971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6D7AA3-11CF-451A-AB95-A8ECA1661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695EE-6F77-4119-B612-9EAD2E2D9F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C003F-BACB-4736-9220-A43192E92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3E6286-AA70-404E-A325-470844709C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DB0256-2AD8-4FC5-BC1B-963D6FDF7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4136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D11C9-9F84-4889-9A49-54CFECA736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090B16-3F74-4AF0-9C7A-1337547C68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C2A89F-CEBC-4D00-8AD4-3677C4150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1C2B55-915F-4AC3-99F3-B8F06351F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AD13D-210E-4C42-9626-77DFCE3B4C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825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F1D579-97C7-4FAC-8A30-C024AB689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C49C0-8309-4391-98E7-23A6FEBFEB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397BB9-E6BC-4A10-BFDB-F7088A92CE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BCAF73-367E-4705-A592-12463407C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DAEF92-5F4C-4A77-BB92-41D69D2FD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A2B2FA-2FB5-4509-898F-EE7F1FE65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6168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0B829-923D-464A-A11E-26E824561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D7262E-57C7-481A-A395-E64A80F551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2C36D8-BABA-4757-AF43-C02668B0BF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0DFE99-1AD4-4034-A82F-94DC66AFBF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F677FD-424C-45C9-80B0-C9BC301B81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DC729A-6F7D-4703-936C-BD34C8C75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028FA7-F576-4727-AE72-006332ADD7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D68F40-2C02-474B-8929-FCD729D494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7976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9A73D-80DA-41EC-9062-A2E62F8DC0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FEE100-43DE-46A4-A276-562925B888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656567-AB80-49F7-9DB5-2FC5DC252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16DDE5-75F1-4D79-88FC-856255470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49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4C99359-A55D-4392-9C36-A357E3C3BE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0BAAFCA-2053-4881-BF2D-BC2208F119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51728E-CE35-4475-BE18-CA436AB2B0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6434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E17DC-C92F-4C11-BDA8-0CD1FE03D4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090068-0714-4ABB-A0E3-605955E77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7CDA47-2306-4A28-A671-3B44F2AFAD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C6A0E9-97AF-41FF-9910-E34DB04D7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325F4F-4463-42F2-A22E-0EF25E7788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879348-2949-4625-BF81-4E30BF6F6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012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998072-E19B-4D3B-81E7-5719978E4C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13B977-0E60-49BD-A8A4-CBE7872342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412BD8-0FD8-4B18-9E52-958D33FC18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B8FFD0-457E-4ACB-846A-EA7097970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260E39-A07E-41B2-BCF4-CAF767677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C4ADD1-C489-4FB1-8202-9E7BC8C306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2999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9C514C-68E1-4D3F-8AEF-C4C178892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218F3-5B5A-4B7B-B581-ED29BDAFDA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D90971-0538-4971-ADA4-FA1D2F7E864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C7D226-C76B-435D-9B20-74F82DEBAEBA}" type="datetimeFigureOut">
              <a:rPr lang="en-US" smtClean="0"/>
              <a:t>4/11/20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61747-F118-4B93-B94F-DE36F2B78A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FA4A0A-FCB5-4510-BC10-27A70D9262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85CD72-DBF0-4C17-B279-FC15F47C3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752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7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698761-B0CC-43D4-B3E8-F6E4BD2E7F99}"/>
              </a:ext>
            </a:extLst>
          </p:cNvPr>
          <p:cNvSpPr txBox="1"/>
          <p:nvPr/>
        </p:nvSpPr>
        <p:spPr>
          <a:xfrm>
            <a:off x="1533525" y="2681022"/>
            <a:ext cx="911542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latin typeface="+mj-lt"/>
              </a:rPr>
              <a:t>graphParcCollective</a:t>
            </a:r>
            <a:endParaRPr lang="en-US" sz="6000" b="1" dirty="0">
              <a:latin typeface="+mj-lt"/>
            </a:endParaRP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The Distributed Community Dream Factory</a:t>
            </a:r>
            <a:r>
              <a:rPr lang="en-US" sz="32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96662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698761-B0CC-43D4-B3E8-F6E4BD2E7F99}"/>
              </a:ext>
            </a:extLst>
          </p:cNvPr>
          <p:cNvSpPr txBox="1"/>
          <p:nvPr/>
        </p:nvSpPr>
        <p:spPr>
          <a:xfrm>
            <a:off x="1" y="8635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/>
              <a:t>graph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C4F608-7C8D-4229-AE14-632A31CEBCC7}"/>
              </a:ext>
            </a:extLst>
          </p:cNvPr>
          <p:cNvSpPr txBox="1"/>
          <p:nvPr/>
        </p:nvSpPr>
        <p:spPr>
          <a:xfrm>
            <a:off x="-11503" y="614775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community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DB6FB50-CC65-4FCF-A06B-8621BED602CE}"/>
              </a:ext>
            </a:extLst>
          </p:cNvPr>
          <p:cNvSpPr/>
          <p:nvPr/>
        </p:nvSpPr>
        <p:spPr>
          <a:xfrm>
            <a:off x="4270080" y="2527540"/>
            <a:ext cx="3623077" cy="235501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F1AD4A-D33F-40AC-BD74-94A68CB67609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643" y="2746190"/>
            <a:ext cx="2632488" cy="1937877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FEFAE85-64FD-458C-90B4-8D58B8EEF670}"/>
              </a:ext>
            </a:extLst>
          </p:cNvPr>
          <p:cNvCxnSpPr/>
          <p:nvPr/>
        </p:nvCxnSpPr>
        <p:spPr>
          <a:xfrm>
            <a:off x="6096000" y="1639033"/>
            <a:ext cx="0" cy="629729"/>
          </a:xfrm>
          <a:prstGeom prst="straightConnector1">
            <a:avLst/>
          </a:prstGeom>
          <a:ln w="28575">
            <a:headEnd type="oval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E1BCD2D-3C77-4709-98A5-A470D4679484}"/>
              </a:ext>
            </a:extLst>
          </p:cNvPr>
          <p:cNvCxnSpPr/>
          <p:nvPr/>
        </p:nvCxnSpPr>
        <p:spPr>
          <a:xfrm>
            <a:off x="6096000" y="5311011"/>
            <a:ext cx="0" cy="629729"/>
          </a:xfrm>
          <a:prstGeom prst="straightConnector1">
            <a:avLst/>
          </a:prstGeom>
          <a:ln w="28575">
            <a:headEnd type="oval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79232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698761-B0CC-43D4-B3E8-F6E4BD2E7F99}"/>
              </a:ext>
            </a:extLst>
          </p:cNvPr>
          <p:cNvSpPr txBox="1"/>
          <p:nvPr/>
        </p:nvSpPr>
        <p:spPr>
          <a:xfrm>
            <a:off x="1" y="8635"/>
            <a:ext cx="1219200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800" dirty="0">
                <a:latin typeface="+mj-lt"/>
              </a:rPr>
              <a:t>graph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0C4F608-7C8D-4229-AE14-632A31CEBCC7}"/>
              </a:ext>
            </a:extLst>
          </p:cNvPr>
          <p:cNvSpPr txBox="1"/>
          <p:nvPr/>
        </p:nvSpPr>
        <p:spPr>
          <a:xfrm>
            <a:off x="-11503" y="614775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community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58DCC1D-BE59-4E51-8B3D-0D37BB95E008}"/>
              </a:ext>
            </a:extLst>
          </p:cNvPr>
          <p:cNvCxnSpPr/>
          <p:nvPr/>
        </p:nvCxnSpPr>
        <p:spPr>
          <a:xfrm>
            <a:off x="6096000" y="1639033"/>
            <a:ext cx="0" cy="629729"/>
          </a:xfrm>
          <a:prstGeom prst="straightConnector1">
            <a:avLst/>
          </a:prstGeom>
          <a:ln w="28575">
            <a:headEnd type="oval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1B34A1F6-6519-4C8E-951B-B02E219A45AF}"/>
              </a:ext>
            </a:extLst>
          </p:cNvPr>
          <p:cNvCxnSpPr/>
          <p:nvPr/>
        </p:nvCxnSpPr>
        <p:spPr>
          <a:xfrm>
            <a:off x="6096000" y="5311011"/>
            <a:ext cx="0" cy="629729"/>
          </a:xfrm>
          <a:prstGeom prst="straightConnector1">
            <a:avLst/>
          </a:prstGeom>
          <a:ln w="28575">
            <a:headEnd type="oval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CDB6FB50-CC65-4FCF-A06B-8621BED602CE}"/>
              </a:ext>
            </a:extLst>
          </p:cNvPr>
          <p:cNvSpPr/>
          <p:nvPr/>
        </p:nvSpPr>
        <p:spPr>
          <a:xfrm>
            <a:off x="4270080" y="2527540"/>
            <a:ext cx="3623077" cy="235501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4F1AD4A-D33F-40AC-BD74-94A68CB67609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8643" y="2746190"/>
            <a:ext cx="2632488" cy="1937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624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7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698761-B0CC-43D4-B3E8-F6E4BD2E7F99}"/>
              </a:ext>
            </a:extLst>
          </p:cNvPr>
          <p:cNvSpPr txBox="1"/>
          <p:nvPr/>
        </p:nvSpPr>
        <p:spPr>
          <a:xfrm>
            <a:off x="1533525" y="2681022"/>
            <a:ext cx="911542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latin typeface="+mj-lt"/>
              </a:rPr>
              <a:t>graphParcCollective</a:t>
            </a:r>
            <a:endParaRPr lang="en-US" sz="6000" b="1" dirty="0">
              <a:latin typeface="+mj-lt"/>
            </a:endParaRPr>
          </a:p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anose="02020603050405020304" pitchFamily="18" charset="0"/>
              </a:rPr>
              <a:t>Developing a website for the brand</a:t>
            </a:r>
            <a:r>
              <a:rPr lang="en-US" sz="3200" b="1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4196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BDF04D7-E3E3-4152-BB6A-5F04EF6C98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094"/>
          <a:stretch/>
        </p:blipFill>
        <p:spPr>
          <a:xfrm>
            <a:off x="2745581" y="741875"/>
            <a:ext cx="6700838" cy="540874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6233833-5C17-47C3-963F-461431D99DAD}"/>
              </a:ext>
            </a:extLst>
          </p:cNvPr>
          <p:cNvSpPr/>
          <p:nvPr/>
        </p:nvSpPr>
        <p:spPr>
          <a:xfrm>
            <a:off x="140900" y="6340415"/>
            <a:ext cx="2378014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 err="1"/>
              <a:t>graphParcCollective</a:t>
            </a:r>
            <a:endParaRPr lang="en-US" sz="1000" b="1" dirty="0"/>
          </a:p>
          <a:p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The Distributed Community Dream Factory</a:t>
            </a: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A4826BD-502E-4066-8AC9-D9C95918D665}"/>
              </a:ext>
            </a:extLst>
          </p:cNvPr>
          <p:cNvSpPr/>
          <p:nvPr/>
        </p:nvSpPr>
        <p:spPr>
          <a:xfrm>
            <a:off x="140900" y="152696"/>
            <a:ext cx="23780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Example Website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dirty="0" err="1">
                <a:solidFill>
                  <a:schemeClr val="bg1">
                    <a:lumMod val="75000"/>
                  </a:schemeClr>
                </a:solidFill>
                <a:latin typeface="+mj-lt"/>
                <a:cs typeface="Times New Roman" panose="02020603050405020304" pitchFamily="18" charset="0"/>
              </a:rPr>
              <a:t>OpenAI</a:t>
            </a:r>
            <a:endParaRPr lang="en-US" sz="2800" dirty="0">
              <a:solidFill>
                <a:schemeClr val="bg1">
                  <a:lumMod val="75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542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F0165C0-2365-4EC8-9CE8-D1CA081BC3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53" r="11274"/>
          <a:stretch/>
        </p:blipFill>
        <p:spPr>
          <a:xfrm>
            <a:off x="1708043" y="1121056"/>
            <a:ext cx="8752936" cy="473917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940F990-5BE7-489C-9D5D-3DF6B01797B1}"/>
              </a:ext>
            </a:extLst>
          </p:cNvPr>
          <p:cNvSpPr/>
          <p:nvPr/>
        </p:nvSpPr>
        <p:spPr>
          <a:xfrm>
            <a:off x="140900" y="6340415"/>
            <a:ext cx="2378014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 err="1"/>
              <a:t>graphParcCollective</a:t>
            </a:r>
            <a:endParaRPr lang="en-US" sz="1000" b="1" dirty="0"/>
          </a:p>
          <a:p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The Distributed Community Dream Factory</a:t>
            </a: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2865679-9AE5-4357-9F9B-CAA90CE16CA8}"/>
              </a:ext>
            </a:extLst>
          </p:cNvPr>
          <p:cNvSpPr/>
          <p:nvPr/>
        </p:nvSpPr>
        <p:spPr>
          <a:xfrm>
            <a:off x="140900" y="152696"/>
            <a:ext cx="237801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Example Website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dirty="0" err="1">
                <a:solidFill>
                  <a:schemeClr val="bg1">
                    <a:lumMod val="75000"/>
                  </a:schemeClr>
                </a:solidFill>
                <a:latin typeface="+mj-lt"/>
                <a:cs typeface="Times New Roman" panose="02020603050405020304" pitchFamily="18" charset="0"/>
              </a:rPr>
              <a:t>GoogleAI</a:t>
            </a:r>
            <a:endParaRPr lang="en-US" sz="2800" dirty="0">
              <a:solidFill>
                <a:schemeClr val="bg1">
                  <a:lumMod val="75000"/>
                </a:schemeClr>
              </a:solidFill>
              <a:latin typeface="+mj-lt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2318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4EABF33-992F-4939-BAD1-24B6F7EFBE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7235" y="1276710"/>
            <a:ext cx="7037530" cy="45910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5B175724-FE73-468C-A6B5-4F672B1B470E}"/>
              </a:ext>
            </a:extLst>
          </p:cNvPr>
          <p:cNvSpPr/>
          <p:nvPr/>
        </p:nvSpPr>
        <p:spPr>
          <a:xfrm>
            <a:off x="140900" y="6340415"/>
            <a:ext cx="2378014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 err="1"/>
              <a:t>graphParcCollective</a:t>
            </a:r>
            <a:endParaRPr lang="en-US" sz="1000" b="1" dirty="0"/>
          </a:p>
          <a:p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The Distributed Community Dream Factory</a:t>
            </a: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2CE92AC-5BD0-41A5-80B5-2DECBB9A4C53}"/>
              </a:ext>
            </a:extLst>
          </p:cNvPr>
          <p:cNvSpPr/>
          <p:nvPr/>
        </p:nvSpPr>
        <p:spPr>
          <a:xfrm>
            <a:off x="140899" y="152696"/>
            <a:ext cx="315439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Example Website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anose="02020603050405020304" pitchFamily="18" charset="0"/>
              </a:rPr>
              <a:t>Knight Foundation</a:t>
            </a:r>
          </a:p>
        </p:txBody>
      </p:sp>
    </p:spTree>
    <p:extLst>
      <p:ext uri="{BB962C8B-B14F-4D97-AF65-F5344CB8AC3E}">
        <p14:creationId xmlns:p14="http://schemas.microsoft.com/office/powerpoint/2010/main" val="369589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2090A13-162E-4F92-8A77-99B95460FE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849" y="1599063"/>
            <a:ext cx="9658934" cy="365987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C297386-3D8B-4EDF-BBFC-7E23057E2BB7}"/>
              </a:ext>
            </a:extLst>
          </p:cNvPr>
          <p:cNvSpPr/>
          <p:nvPr/>
        </p:nvSpPr>
        <p:spPr>
          <a:xfrm>
            <a:off x="140900" y="6340415"/>
            <a:ext cx="2378014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 err="1"/>
              <a:t>graphParcCollective</a:t>
            </a:r>
            <a:endParaRPr lang="en-US" sz="1000" b="1" dirty="0"/>
          </a:p>
          <a:p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The Distributed Community Dream Factory</a:t>
            </a: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34BBCCE-70A1-4628-AEAB-657FA48DA3D3}"/>
              </a:ext>
            </a:extLst>
          </p:cNvPr>
          <p:cNvSpPr/>
          <p:nvPr/>
        </p:nvSpPr>
        <p:spPr>
          <a:xfrm>
            <a:off x="140899" y="152696"/>
            <a:ext cx="28265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dirty="0"/>
              <a:t>Example Website</a:t>
            </a:r>
            <a:r>
              <a:rPr lang="en-US" sz="2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anose="02020603050405020304" pitchFamily="18" charset="0"/>
              </a:rPr>
              <a:t>Santa Fe Institute</a:t>
            </a:r>
          </a:p>
        </p:txBody>
      </p:sp>
    </p:spTree>
    <p:extLst>
      <p:ext uri="{BB962C8B-B14F-4D97-AF65-F5344CB8AC3E}">
        <p14:creationId xmlns:p14="http://schemas.microsoft.com/office/powerpoint/2010/main" val="217385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DCC319D-DF17-45B5-9947-5B4C7E7B30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9"/>
          <a:stretch/>
        </p:blipFill>
        <p:spPr>
          <a:xfrm>
            <a:off x="2588997" y="888806"/>
            <a:ext cx="7031482" cy="553787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1CE2005-525C-4838-8C33-DB0DC657231F}"/>
              </a:ext>
            </a:extLst>
          </p:cNvPr>
          <p:cNvSpPr/>
          <p:nvPr/>
        </p:nvSpPr>
        <p:spPr>
          <a:xfrm>
            <a:off x="140900" y="6340415"/>
            <a:ext cx="2378014" cy="3847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b="1" dirty="0" err="1"/>
              <a:t>graphParcCollective</a:t>
            </a:r>
            <a:endParaRPr lang="en-US" sz="1000" b="1" dirty="0"/>
          </a:p>
          <a:p>
            <a:r>
              <a:rPr lang="en-US" sz="900" dirty="0">
                <a:solidFill>
                  <a:schemeClr val="bg1">
                    <a:lumMod val="75000"/>
                  </a:schemeClr>
                </a:solidFill>
              </a:rPr>
              <a:t>The Distributed Community Dream Factory</a:t>
            </a:r>
            <a:r>
              <a:rPr lang="en-US" sz="900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A837B76-7564-498B-ACD3-0227BB0BCA09}"/>
              </a:ext>
            </a:extLst>
          </p:cNvPr>
          <p:cNvSpPr/>
          <p:nvPr/>
        </p:nvSpPr>
        <p:spPr>
          <a:xfrm>
            <a:off x="140900" y="152696"/>
            <a:ext cx="2378014" cy="11387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b="1" spc="300" dirty="0">
                <a:latin typeface="arial (Body)"/>
              </a:rPr>
              <a:t>Example Website</a:t>
            </a:r>
            <a:r>
              <a:rPr lang="en-US" sz="2000" b="1" spc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US" sz="2800" b="1" dirty="0">
                <a:solidFill>
                  <a:schemeClr val="bg1">
                    <a:lumMod val="75000"/>
                  </a:schemeClr>
                </a:solidFill>
                <a:latin typeface="+mj-lt"/>
                <a:cs typeface="Times New Roman" panose="02020603050405020304" pitchFamily="18" charset="0"/>
              </a:rPr>
              <a:t>MIT Media Lab</a:t>
            </a:r>
          </a:p>
        </p:txBody>
      </p:sp>
    </p:spTree>
    <p:extLst>
      <p:ext uri="{BB962C8B-B14F-4D97-AF65-F5344CB8AC3E}">
        <p14:creationId xmlns:p14="http://schemas.microsoft.com/office/powerpoint/2010/main" val="3514957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7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E698761-B0CC-43D4-B3E8-F6E4BD2E7F99}"/>
              </a:ext>
            </a:extLst>
          </p:cNvPr>
          <p:cNvSpPr txBox="1"/>
          <p:nvPr/>
        </p:nvSpPr>
        <p:spPr>
          <a:xfrm>
            <a:off x="1533525" y="2681022"/>
            <a:ext cx="9115425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latin typeface="+mj-lt"/>
              </a:rPr>
              <a:t>designThinking</a:t>
            </a:r>
            <a:endParaRPr lang="en-US" sz="6000" b="1" dirty="0">
              <a:latin typeface="+mj-lt"/>
            </a:endParaRPr>
          </a:p>
          <a:p>
            <a:r>
              <a:rPr lang="en-US" sz="3200" b="1" dirty="0">
                <a:latin typeface="+mj-lt"/>
              </a:rPr>
              <a:t>At the core of </a:t>
            </a:r>
            <a:r>
              <a:rPr lang="en-US" sz="3200" b="1" dirty="0" err="1">
                <a:latin typeface="+mj-lt"/>
              </a:rPr>
              <a:t>graphParc</a:t>
            </a:r>
            <a:r>
              <a:rPr lang="en-US" sz="3200" b="1" dirty="0">
                <a:latin typeface="+mj-lt"/>
              </a:rPr>
              <a:t> is community.</a:t>
            </a:r>
          </a:p>
        </p:txBody>
      </p:sp>
    </p:spTree>
    <p:extLst>
      <p:ext uri="{BB962C8B-B14F-4D97-AF65-F5344CB8AC3E}">
        <p14:creationId xmlns:p14="http://schemas.microsoft.com/office/powerpoint/2010/main" val="2725199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C4ABB29-088D-45C7-9F23-9FC127C5E299}"/>
              </a:ext>
            </a:extLst>
          </p:cNvPr>
          <p:cNvGrpSpPr/>
          <p:nvPr/>
        </p:nvGrpSpPr>
        <p:grpSpPr>
          <a:xfrm>
            <a:off x="1116041" y="2513485"/>
            <a:ext cx="2493034" cy="3599675"/>
            <a:chOff x="2087591" y="3208810"/>
            <a:chExt cx="2493034" cy="359967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64B1662-8F3B-4504-9EEC-7441330B6B66}"/>
                </a:ext>
              </a:extLst>
            </p:cNvPr>
            <p:cNvSpPr/>
            <p:nvPr/>
          </p:nvSpPr>
          <p:spPr>
            <a:xfrm>
              <a:off x="2087591" y="3208810"/>
              <a:ext cx="2493034" cy="3599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756BDB4-4B7E-4F8B-AD5F-4D400204149D}"/>
                </a:ext>
              </a:extLst>
            </p:cNvPr>
            <p:cNvSpPr/>
            <p:nvPr/>
          </p:nvSpPr>
          <p:spPr>
            <a:xfrm>
              <a:off x="2211890" y="3853027"/>
              <a:ext cx="2244437" cy="2843048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ED320E1-7B4E-4B0B-8B63-02678E9B753D}"/>
                </a:ext>
              </a:extLst>
            </p:cNvPr>
            <p:cNvSpPr txBox="1"/>
            <p:nvPr/>
          </p:nvSpPr>
          <p:spPr>
            <a:xfrm>
              <a:off x="2087591" y="3315475"/>
              <a:ext cx="23687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The Complexity of </a:t>
              </a:r>
            </a:p>
            <a:p>
              <a:r>
                <a:rPr lang="en-US" sz="1400" b="1" dirty="0"/>
                <a:t>Public Education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22B181-1120-4D29-A61E-36437AFA102F}"/>
              </a:ext>
            </a:extLst>
          </p:cNvPr>
          <p:cNvGrpSpPr/>
          <p:nvPr/>
        </p:nvGrpSpPr>
        <p:grpSpPr>
          <a:xfrm>
            <a:off x="4859366" y="2513485"/>
            <a:ext cx="2493034" cy="3599675"/>
            <a:chOff x="2087591" y="3208810"/>
            <a:chExt cx="2493034" cy="359967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9080F5F-ACC8-4EE4-97DD-68A849F326D8}"/>
                </a:ext>
              </a:extLst>
            </p:cNvPr>
            <p:cNvSpPr/>
            <p:nvPr/>
          </p:nvSpPr>
          <p:spPr>
            <a:xfrm>
              <a:off x="2087591" y="3208810"/>
              <a:ext cx="2493034" cy="3599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AB2A95-7DC9-4ABC-8561-42F24C3E98F1}"/>
                </a:ext>
              </a:extLst>
            </p:cNvPr>
            <p:cNvSpPr/>
            <p:nvPr/>
          </p:nvSpPr>
          <p:spPr>
            <a:xfrm>
              <a:off x="2211890" y="3853027"/>
              <a:ext cx="2244437" cy="2843048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15CC8AC-8859-4AC4-86BA-F2F9BD3A1281}"/>
                </a:ext>
              </a:extLst>
            </p:cNvPr>
            <p:cNvSpPr txBox="1"/>
            <p:nvPr/>
          </p:nvSpPr>
          <p:spPr>
            <a:xfrm>
              <a:off x="2087591" y="3315475"/>
              <a:ext cx="23687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The Complexity of </a:t>
              </a:r>
            </a:p>
            <a:p>
              <a:r>
                <a:rPr lang="en-US" sz="1400" b="1" dirty="0"/>
                <a:t>Collective Intelligence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59E838B-D7AA-49C7-A03E-ECD44A03297F}"/>
              </a:ext>
            </a:extLst>
          </p:cNvPr>
          <p:cNvGrpSpPr/>
          <p:nvPr/>
        </p:nvGrpSpPr>
        <p:grpSpPr>
          <a:xfrm>
            <a:off x="8412191" y="2496325"/>
            <a:ext cx="2493034" cy="3599675"/>
            <a:chOff x="2087591" y="3208810"/>
            <a:chExt cx="2493034" cy="359967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FC136F4-B2F3-4775-917C-2BB7A7F5FAD8}"/>
                </a:ext>
              </a:extLst>
            </p:cNvPr>
            <p:cNvSpPr/>
            <p:nvPr/>
          </p:nvSpPr>
          <p:spPr>
            <a:xfrm>
              <a:off x="2087591" y="3208810"/>
              <a:ext cx="2493034" cy="3599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A232093-3013-4E1A-BFD1-CE43C74B0D21}"/>
                </a:ext>
              </a:extLst>
            </p:cNvPr>
            <p:cNvSpPr/>
            <p:nvPr/>
          </p:nvSpPr>
          <p:spPr>
            <a:xfrm>
              <a:off x="2211890" y="3853027"/>
              <a:ext cx="2244437" cy="2843048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8AFCF16-1367-4F8E-9AAC-950DA2C5002B}"/>
                </a:ext>
              </a:extLst>
            </p:cNvPr>
            <p:cNvSpPr txBox="1"/>
            <p:nvPr/>
          </p:nvSpPr>
          <p:spPr>
            <a:xfrm>
              <a:off x="2087591" y="3315475"/>
              <a:ext cx="23687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The Complexity of </a:t>
              </a:r>
            </a:p>
            <a:p>
              <a:r>
                <a:rPr lang="en-US" sz="1400" b="1" dirty="0"/>
                <a:t>Capitalism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25EFE0E-9DB7-4D3D-B5B9-967BA75213BD}"/>
              </a:ext>
            </a:extLst>
          </p:cNvPr>
          <p:cNvCxnSpPr/>
          <p:nvPr/>
        </p:nvCxnSpPr>
        <p:spPr>
          <a:xfrm>
            <a:off x="1116041" y="2228850"/>
            <a:ext cx="9789184" cy="0"/>
          </a:xfrm>
          <a:prstGeom prst="line">
            <a:avLst/>
          </a:prstGeom>
          <a:ln w="19050" cap="flat" cmpd="sng" algn="ctr">
            <a:solidFill>
              <a:schemeClr val="accent3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E7C3C76-3EE4-4BCD-B0C8-032A615EE341}"/>
              </a:ext>
            </a:extLst>
          </p:cNvPr>
          <p:cNvSpPr txBox="1"/>
          <p:nvPr/>
        </p:nvSpPr>
        <p:spPr>
          <a:xfrm>
            <a:off x="628650" y="208225"/>
            <a:ext cx="1092517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latin typeface="+mj-lt"/>
              </a:rPr>
              <a:t>graphParcCollective</a:t>
            </a:r>
            <a:endParaRPr lang="en-US" sz="2800" b="1" dirty="0"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The Distributed Community Dream Factory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ctr"/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294633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A8AA32-4957-4CDE-8EBC-93ECF9D1D7FC}"/>
              </a:ext>
            </a:extLst>
          </p:cNvPr>
          <p:cNvSpPr/>
          <p:nvPr/>
        </p:nvSpPr>
        <p:spPr>
          <a:xfrm>
            <a:off x="4270081" y="0"/>
            <a:ext cx="793054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08856A-06A1-4EE2-A0D6-3FA9D34BF460}"/>
              </a:ext>
            </a:extLst>
          </p:cNvPr>
          <p:cNvSpPr txBox="1"/>
          <p:nvPr/>
        </p:nvSpPr>
        <p:spPr>
          <a:xfrm>
            <a:off x="-8627" y="2680452"/>
            <a:ext cx="42700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>
                    <a:lumMod val="65000"/>
                  </a:schemeClr>
                </a:solidFill>
              </a:rPr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466717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7C4ABB29-088D-45C7-9F23-9FC127C5E299}"/>
              </a:ext>
            </a:extLst>
          </p:cNvPr>
          <p:cNvGrpSpPr/>
          <p:nvPr/>
        </p:nvGrpSpPr>
        <p:grpSpPr>
          <a:xfrm>
            <a:off x="1116041" y="2513485"/>
            <a:ext cx="2493034" cy="3599675"/>
            <a:chOff x="2087591" y="3208810"/>
            <a:chExt cx="2493034" cy="359967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64B1662-8F3B-4504-9EEC-7441330B6B66}"/>
                </a:ext>
              </a:extLst>
            </p:cNvPr>
            <p:cNvSpPr/>
            <p:nvPr/>
          </p:nvSpPr>
          <p:spPr>
            <a:xfrm>
              <a:off x="2087591" y="3208810"/>
              <a:ext cx="2493034" cy="3599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7756BDB4-4B7E-4F8B-AD5F-4D400204149D}"/>
                </a:ext>
              </a:extLst>
            </p:cNvPr>
            <p:cNvSpPr/>
            <p:nvPr/>
          </p:nvSpPr>
          <p:spPr>
            <a:xfrm>
              <a:off x="2087591" y="3208810"/>
              <a:ext cx="2493033" cy="181697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722B181-1120-4D29-A61E-36437AFA102F}"/>
              </a:ext>
            </a:extLst>
          </p:cNvPr>
          <p:cNvGrpSpPr/>
          <p:nvPr/>
        </p:nvGrpSpPr>
        <p:grpSpPr>
          <a:xfrm>
            <a:off x="4859366" y="2513485"/>
            <a:ext cx="2493034" cy="3599675"/>
            <a:chOff x="2087591" y="3208810"/>
            <a:chExt cx="2493034" cy="3599675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9080F5F-ACC8-4EE4-97DD-68A849F326D8}"/>
                </a:ext>
              </a:extLst>
            </p:cNvPr>
            <p:cNvSpPr/>
            <p:nvPr/>
          </p:nvSpPr>
          <p:spPr>
            <a:xfrm>
              <a:off x="2087591" y="3208810"/>
              <a:ext cx="2493034" cy="3599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AB2A95-7DC9-4ABC-8561-42F24C3E98F1}"/>
                </a:ext>
              </a:extLst>
            </p:cNvPr>
            <p:cNvSpPr/>
            <p:nvPr/>
          </p:nvSpPr>
          <p:spPr>
            <a:xfrm>
              <a:off x="2211890" y="3853027"/>
              <a:ext cx="2244437" cy="2843048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15CC8AC-8859-4AC4-86BA-F2F9BD3A1281}"/>
                </a:ext>
              </a:extLst>
            </p:cNvPr>
            <p:cNvSpPr txBox="1"/>
            <p:nvPr/>
          </p:nvSpPr>
          <p:spPr>
            <a:xfrm>
              <a:off x="2087591" y="3315475"/>
              <a:ext cx="23687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The Complexity of </a:t>
              </a:r>
            </a:p>
            <a:p>
              <a:r>
                <a:rPr lang="en-US" sz="1400" b="1" dirty="0"/>
                <a:t>Collective Intelligence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59E838B-D7AA-49C7-A03E-ECD44A03297F}"/>
              </a:ext>
            </a:extLst>
          </p:cNvPr>
          <p:cNvGrpSpPr/>
          <p:nvPr/>
        </p:nvGrpSpPr>
        <p:grpSpPr>
          <a:xfrm>
            <a:off x="8412191" y="2496325"/>
            <a:ext cx="2493034" cy="3599675"/>
            <a:chOff x="2087591" y="3208810"/>
            <a:chExt cx="2493034" cy="359967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FC136F4-B2F3-4775-917C-2BB7A7F5FAD8}"/>
                </a:ext>
              </a:extLst>
            </p:cNvPr>
            <p:cNvSpPr/>
            <p:nvPr/>
          </p:nvSpPr>
          <p:spPr>
            <a:xfrm>
              <a:off x="2087591" y="3208810"/>
              <a:ext cx="2493034" cy="359967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" dirty="0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A232093-3013-4E1A-BFD1-CE43C74B0D21}"/>
                </a:ext>
              </a:extLst>
            </p:cNvPr>
            <p:cNvSpPr/>
            <p:nvPr/>
          </p:nvSpPr>
          <p:spPr>
            <a:xfrm>
              <a:off x="2211890" y="3853027"/>
              <a:ext cx="2244437" cy="2843048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8AFCF16-1367-4F8E-9AAC-950DA2C5002B}"/>
                </a:ext>
              </a:extLst>
            </p:cNvPr>
            <p:cNvSpPr txBox="1"/>
            <p:nvPr/>
          </p:nvSpPr>
          <p:spPr>
            <a:xfrm>
              <a:off x="2087591" y="3315475"/>
              <a:ext cx="236873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/>
                <a:t>The Complexity of </a:t>
              </a:r>
            </a:p>
            <a:p>
              <a:r>
                <a:rPr lang="en-US" sz="1400" b="1" dirty="0"/>
                <a:t>Capitalism</a:t>
              </a:r>
            </a:p>
          </p:txBody>
        </p:sp>
      </p:grp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525EFE0E-9DB7-4D3D-B5B9-967BA75213BD}"/>
              </a:ext>
            </a:extLst>
          </p:cNvPr>
          <p:cNvCxnSpPr/>
          <p:nvPr/>
        </p:nvCxnSpPr>
        <p:spPr>
          <a:xfrm>
            <a:off x="1116041" y="2228850"/>
            <a:ext cx="9789184" cy="0"/>
          </a:xfrm>
          <a:prstGeom prst="line">
            <a:avLst/>
          </a:prstGeom>
          <a:ln w="19050" cap="flat" cmpd="sng" algn="ctr">
            <a:solidFill>
              <a:schemeClr val="accent3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9E7C3C76-3EE4-4BCD-B0C8-032A615EE341}"/>
              </a:ext>
            </a:extLst>
          </p:cNvPr>
          <p:cNvSpPr txBox="1"/>
          <p:nvPr/>
        </p:nvSpPr>
        <p:spPr>
          <a:xfrm>
            <a:off x="628650" y="208225"/>
            <a:ext cx="10925175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latin typeface="+mj-lt"/>
              </a:rPr>
              <a:t>graphParcCollective</a:t>
            </a:r>
            <a:endParaRPr lang="en-US" sz="2800" b="1" dirty="0">
              <a:latin typeface="+mj-lt"/>
            </a:endParaRP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+mj-lt"/>
              </a:rPr>
              <a:t>The Distributed Community Dream Factory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ctr"/>
            <a:endParaRPr lang="en-US" sz="720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D422E35-CE8F-4FE3-97AA-895B621B3833}"/>
              </a:ext>
            </a:extLst>
          </p:cNvPr>
          <p:cNvSpPr txBox="1"/>
          <p:nvPr/>
        </p:nvSpPr>
        <p:spPr>
          <a:xfrm>
            <a:off x="1116041" y="4604228"/>
            <a:ext cx="23687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/>
              <a:t>The Complexity of </a:t>
            </a:r>
          </a:p>
          <a:p>
            <a:r>
              <a:rPr lang="en-US" sz="1400" b="1" dirty="0"/>
              <a:t>Public Education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DD24F9B-9970-4B39-A264-15646D790BBE}"/>
              </a:ext>
            </a:extLst>
          </p:cNvPr>
          <p:cNvSpPr txBox="1"/>
          <p:nvPr/>
        </p:nvSpPr>
        <p:spPr>
          <a:xfrm>
            <a:off x="1116040" y="4353484"/>
            <a:ext cx="236873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1" dirty="0"/>
              <a:t>Working Group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40194A-2239-41B6-ACC7-F426DD5FF454}"/>
              </a:ext>
            </a:extLst>
          </p:cNvPr>
          <p:cNvSpPr txBox="1"/>
          <p:nvPr/>
        </p:nvSpPr>
        <p:spPr>
          <a:xfrm>
            <a:off x="1116039" y="5094822"/>
            <a:ext cx="236873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Lorem ipsum, or </a:t>
            </a:r>
            <a:r>
              <a:rPr lang="en-US" sz="1100" b="1" dirty="0" err="1"/>
              <a:t>lipsum</a:t>
            </a:r>
            <a:r>
              <a:rPr lang="en-US" sz="1100" dirty="0"/>
              <a:t> as it is sometimes known, is dummy text used in laying out print, graphic or web designs.</a:t>
            </a:r>
            <a:endParaRPr 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4101779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7051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443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A8AA32-4957-4CDE-8EBC-93ECF9D1D7FC}"/>
              </a:ext>
            </a:extLst>
          </p:cNvPr>
          <p:cNvSpPr/>
          <p:nvPr/>
        </p:nvSpPr>
        <p:spPr>
          <a:xfrm>
            <a:off x="4270081" y="0"/>
            <a:ext cx="793054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ADFFF05-43D5-4182-B023-C73285A121A0}"/>
              </a:ext>
            </a:extLst>
          </p:cNvPr>
          <p:cNvSpPr/>
          <p:nvPr/>
        </p:nvSpPr>
        <p:spPr>
          <a:xfrm>
            <a:off x="6590922" y="2166223"/>
            <a:ext cx="3623077" cy="235501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AF9ABB5-3895-4AF7-847F-21ADC1FC5362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119" y="2384873"/>
            <a:ext cx="2632488" cy="19378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A58DAB-51F1-4D28-AC94-9511D59D493F}"/>
              </a:ext>
            </a:extLst>
          </p:cNvPr>
          <p:cNvSpPr txBox="1"/>
          <p:nvPr/>
        </p:nvSpPr>
        <p:spPr>
          <a:xfrm>
            <a:off x="603849" y="1613143"/>
            <a:ext cx="275182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b="1" dirty="0"/>
            </a:br>
            <a:r>
              <a:rPr lang="en-US" sz="2800" b="1" dirty="0">
                <a:latin typeface="+mj-lt"/>
                <a:cs typeface="Times New Roman" panose="02020603050405020304" pitchFamily="18" charset="0"/>
              </a:rPr>
              <a:t>a structure amounting to a set of objects in which some  pairs of the objects are in some sense connected</a:t>
            </a:r>
          </a:p>
          <a:p>
            <a:br>
              <a:rPr lang="en-US" b="1" dirty="0"/>
            </a:br>
            <a:endParaRPr lang="en-US" b="1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E86BD8-DA40-41D5-9DFF-F74A7187C32A}"/>
              </a:ext>
            </a:extLst>
          </p:cNvPr>
          <p:cNvCxnSpPr/>
          <p:nvPr/>
        </p:nvCxnSpPr>
        <p:spPr>
          <a:xfrm>
            <a:off x="603849" y="5270740"/>
            <a:ext cx="2751826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2DE6C7C-02A8-454C-A948-BE65A18E49AF}"/>
              </a:ext>
            </a:extLst>
          </p:cNvPr>
          <p:cNvSpPr txBox="1"/>
          <p:nvPr/>
        </p:nvSpPr>
        <p:spPr>
          <a:xfrm>
            <a:off x="603850" y="601487"/>
            <a:ext cx="36575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65000"/>
                  </a:schemeClr>
                </a:solidFill>
              </a:rPr>
              <a:t>graph</a:t>
            </a:r>
          </a:p>
        </p:txBody>
      </p:sp>
    </p:spTree>
    <p:extLst>
      <p:ext uri="{BB962C8B-B14F-4D97-AF65-F5344CB8AC3E}">
        <p14:creationId xmlns:p14="http://schemas.microsoft.com/office/powerpoint/2010/main" val="31954439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A8AA32-4957-4CDE-8EBC-93ECF9D1D7FC}"/>
              </a:ext>
            </a:extLst>
          </p:cNvPr>
          <p:cNvSpPr/>
          <p:nvPr/>
        </p:nvSpPr>
        <p:spPr>
          <a:xfrm>
            <a:off x="4270081" y="0"/>
            <a:ext cx="793054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91A415-35E1-4660-9255-009128BE5964}"/>
              </a:ext>
            </a:extLst>
          </p:cNvPr>
          <p:cNvSpPr txBox="1"/>
          <p:nvPr/>
        </p:nvSpPr>
        <p:spPr>
          <a:xfrm>
            <a:off x="603849" y="1613143"/>
            <a:ext cx="275182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r>
              <a:rPr lang="en-US" sz="2800" b="1" dirty="0">
                <a:latin typeface="+mj-lt"/>
                <a:cs typeface="Times New Roman" panose="02020603050405020304" pitchFamily="18" charset="0"/>
              </a:rPr>
              <a:t>a structure amounting to a set of objects in which some  pairs of the objects are in some sense connected</a:t>
            </a:r>
          </a:p>
          <a:p>
            <a:br>
              <a:rPr lang="en-US" dirty="0"/>
            </a:b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AA995E9-3320-4DB9-B19B-B7B41B811859}"/>
              </a:ext>
            </a:extLst>
          </p:cNvPr>
          <p:cNvCxnSpPr/>
          <p:nvPr/>
        </p:nvCxnSpPr>
        <p:spPr>
          <a:xfrm>
            <a:off x="603849" y="5270740"/>
            <a:ext cx="2751826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2908856A-06A1-4EE2-A0D6-3FA9D34BF460}"/>
              </a:ext>
            </a:extLst>
          </p:cNvPr>
          <p:cNvSpPr txBox="1"/>
          <p:nvPr/>
        </p:nvSpPr>
        <p:spPr>
          <a:xfrm>
            <a:off x="603850" y="601487"/>
            <a:ext cx="36575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65000"/>
                  </a:schemeClr>
                </a:solidFill>
              </a:rPr>
              <a:t>graph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C48E055F-97F6-49AB-A756-5FB2EA7A7044}"/>
              </a:ext>
            </a:extLst>
          </p:cNvPr>
          <p:cNvSpPr/>
          <p:nvPr/>
        </p:nvSpPr>
        <p:spPr>
          <a:xfrm>
            <a:off x="6590922" y="2166223"/>
            <a:ext cx="3623077" cy="235501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1F1FD1-1FA0-4C89-9457-AE1E3612C6F9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4834" y="2383186"/>
            <a:ext cx="2634778" cy="193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52405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A8AA32-4957-4CDE-8EBC-93ECF9D1D7FC}"/>
              </a:ext>
            </a:extLst>
          </p:cNvPr>
          <p:cNvSpPr/>
          <p:nvPr/>
        </p:nvSpPr>
        <p:spPr>
          <a:xfrm>
            <a:off x="4270081" y="0"/>
            <a:ext cx="793054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908856A-06A1-4EE2-A0D6-3FA9D34BF460}"/>
              </a:ext>
            </a:extLst>
          </p:cNvPr>
          <p:cNvSpPr txBox="1"/>
          <p:nvPr/>
        </p:nvSpPr>
        <p:spPr>
          <a:xfrm>
            <a:off x="-8627" y="2680452"/>
            <a:ext cx="427007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0" dirty="0">
                <a:solidFill>
                  <a:schemeClr val="bg1">
                    <a:lumMod val="65000"/>
                  </a:schemeClr>
                </a:solidFill>
              </a:rPr>
              <a:t>park</a:t>
            </a:r>
          </a:p>
        </p:txBody>
      </p:sp>
    </p:spTree>
    <p:extLst>
      <p:ext uri="{BB962C8B-B14F-4D97-AF65-F5344CB8AC3E}">
        <p14:creationId xmlns:p14="http://schemas.microsoft.com/office/powerpoint/2010/main" val="404887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A8AA32-4957-4CDE-8EBC-93ECF9D1D7FC}"/>
              </a:ext>
            </a:extLst>
          </p:cNvPr>
          <p:cNvSpPr/>
          <p:nvPr/>
        </p:nvSpPr>
        <p:spPr>
          <a:xfrm>
            <a:off x="4270081" y="0"/>
            <a:ext cx="793054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ADFFF05-43D5-4182-B023-C73285A121A0}"/>
              </a:ext>
            </a:extLst>
          </p:cNvPr>
          <p:cNvSpPr/>
          <p:nvPr/>
        </p:nvSpPr>
        <p:spPr>
          <a:xfrm>
            <a:off x="6590922" y="2166223"/>
            <a:ext cx="3623077" cy="235501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AF9ABB5-3895-4AF7-847F-21ADC1FC5362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119" y="2384873"/>
            <a:ext cx="2632488" cy="19378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A58DAB-51F1-4D28-AC94-9511D59D493F}"/>
              </a:ext>
            </a:extLst>
          </p:cNvPr>
          <p:cNvSpPr txBox="1"/>
          <p:nvPr/>
        </p:nvSpPr>
        <p:spPr>
          <a:xfrm>
            <a:off x="603849" y="2553423"/>
            <a:ext cx="275182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r>
              <a:rPr lang="en-US" sz="2800" b="1" dirty="0">
                <a:latin typeface="+mj-lt"/>
              </a:rPr>
              <a:t>an area of</a:t>
            </a:r>
          </a:p>
          <a:p>
            <a:r>
              <a:rPr lang="en-US" sz="2800" b="1" dirty="0">
                <a:latin typeface="+mj-lt"/>
              </a:rPr>
              <a:t>land used for various recreational activities</a:t>
            </a:r>
          </a:p>
          <a:p>
            <a:br>
              <a:rPr lang="en-US" sz="2800" dirty="0"/>
            </a:br>
            <a:br>
              <a:rPr lang="en-US" dirty="0"/>
            </a:b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E86BD8-DA40-41D5-9DFF-F74A7187C32A}"/>
              </a:ext>
            </a:extLst>
          </p:cNvPr>
          <p:cNvCxnSpPr/>
          <p:nvPr/>
        </p:nvCxnSpPr>
        <p:spPr>
          <a:xfrm>
            <a:off x="603849" y="5279370"/>
            <a:ext cx="2751826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2DE6C7C-02A8-454C-A948-BE65A18E49AF}"/>
              </a:ext>
            </a:extLst>
          </p:cNvPr>
          <p:cNvSpPr txBox="1"/>
          <p:nvPr/>
        </p:nvSpPr>
        <p:spPr>
          <a:xfrm>
            <a:off x="603850" y="1541767"/>
            <a:ext cx="36575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65000"/>
                  </a:schemeClr>
                </a:solidFill>
              </a:rPr>
              <a:t>park</a:t>
            </a:r>
          </a:p>
        </p:txBody>
      </p:sp>
    </p:spTree>
    <p:extLst>
      <p:ext uri="{BB962C8B-B14F-4D97-AF65-F5344CB8AC3E}">
        <p14:creationId xmlns:p14="http://schemas.microsoft.com/office/powerpoint/2010/main" val="188401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4A8AA32-4957-4CDE-8EBC-93ECF9D1D7FC}"/>
              </a:ext>
            </a:extLst>
          </p:cNvPr>
          <p:cNvSpPr/>
          <p:nvPr/>
        </p:nvSpPr>
        <p:spPr>
          <a:xfrm>
            <a:off x="4270081" y="0"/>
            <a:ext cx="793054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0ADFFF05-43D5-4182-B023-C73285A121A0}"/>
              </a:ext>
            </a:extLst>
          </p:cNvPr>
          <p:cNvSpPr/>
          <p:nvPr/>
        </p:nvSpPr>
        <p:spPr>
          <a:xfrm>
            <a:off x="6590922" y="2166223"/>
            <a:ext cx="3623077" cy="2355011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8AF9ABB5-3895-4AF7-847F-21ADC1FC5362}"/>
              </a:ext>
            </a:extLst>
          </p:cNvPr>
          <p:cNvPicPr>
            <a:picLocks noChangeAspect="1"/>
          </p:cNvPicPr>
          <p:nvPr/>
        </p:nvPicPr>
        <p:blipFill>
          <a:blip r:embed="rId2">
            <a:biLevel thresh="7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0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97119" y="2384873"/>
            <a:ext cx="2632488" cy="193787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2A58DAB-51F1-4D28-AC94-9511D59D493F}"/>
              </a:ext>
            </a:extLst>
          </p:cNvPr>
          <p:cNvSpPr txBox="1"/>
          <p:nvPr/>
        </p:nvSpPr>
        <p:spPr>
          <a:xfrm>
            <a:off x="603849" y="2553423"/>
            <a:ext cx="2751821" cy="35086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r>
              <a:rPr lang="en-US" sz="2800" b="1" dirty="0">
                <a:latin typeface="+mj-lt"/>
              </a:rPr>
              <a:t>an area of</a:t>
            </a:r>
          </a:p>
          <a:p>
            <a:r>
              <a:rPr lang="en-US" sz="2800" b="1" dirty="0">
                <a:latin typeface="+mj-lt"/>
              </a:rPr>
              <a:t>land used for various recreational activities</a:t>
            </a:r>
          </a:p>
          <a:p>
            <a:br>
              <a:rPr lang="en-US" sz="2800" dirty="0"/>
            </a:br>
            <a:br>
              <a:rPr lang="en-US" dirty="0"/>
            </a:b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16E86BD8-DA40-41D5-9DFF-F74A7187C32A}"/>
              </a:ext>
            </a:extLst>
          </p:cNvPr>
          <p:cNvCxnSpPr/>
          <p:nvPr/>
        </p:nvCxnSpPr>
        <p:spPr>
          <a:xfrm>
            <a:off x="603849" y="5279370"/>
            <a:ext cx="2751826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2DE6C7C-02A8-454C-A948-BE65A18E49AF}"/>
              </a:ext>
            </a:extLst>
          </p:cNvPr>
          <p:cNvSpPr txBox="1"/>
          <p:nvPr/>
        </p:nvSpPr>
        <p:spPr>
          <a:xfrm>
            <a:off x="603850" y="1541767"/>
            <a:ext cx="365759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>
                    <a:lumMod val="65000"/>
                  </a:schemeClr>
                </a:solidFill>
              </a:rPr>
              <a:t>parc</a:t>
            </a:r>
          </a:p>
        </p:txBody>
      </p:sp>
    </p:spTree>
    <p:extLst>
      <p:ext uri="{BB962C8B-B14F-4D97-AF65-F5344CB8AC3E}">
        <p14:creationId xmlns:p14="http://schemas.microsoft.com/office/powerpoint/2010/main" val="334590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C43411-12BF-492E-8656-6F1C7E8CF3C7}"/>
              </a:ext>
            </a:extLst>
          </p:cNvPr>
          <p:cNvCxnSpPr/>
          <p:nvPr/>
        </p:nvCxnSpPr>
        <p:spPr>
          <a:xfrm>
            <a:off x="4261449" y="0"/>
            <a:ext cx="0" cy="685800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4A8AA32-4957-4CDE-8EBC-93ECF9D1D7FC}"/>
              </a:ext>
            </a:extLst>
          </p:cNvPr>
          <p:cNvSpPr/>
          <p:nvPr/>
        </p:nvSpPr>
        <p:spPr>
          <a:xfrm>
            <a:off x="4261449" y="0"/>
            <a:ext cx="7930546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791A415-35E1-4660-9255-009128BE5964}"/>
              </a:ext>
            </a:extLst>
          </p:cNvPr>
          <p:cNvSpPr txBox="1"/>
          <p:nvPr/>
        </p:nvSpPr>
        <p:spPr>
          <a:xfrm>
            <a:off x="603849" y="1613143"/>
            <a:ext cx="2751821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dirty="0"/>
            </a:br>
            <a:r>
              <a:rPr lang="en-US" sz="2800" b="1" dirty="0">
                <a:latin typeface="+mj-lt"/>
                <a:cs typeface="Times New Roman" panose="02020603050405020304" pitchFamily="18" charset="0"/>
              </a:rPr>
              <a:t>a structure amounting to a set of objects in which some  pairs of the objects are in some sense connected</a:t>
            </a:r>
          </a:p>
          <a:p>
            <a:br>
              <a:rPr lang="en-US" dirty="0"/>
            </a:b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AA995E9-3320-4DB9-B19B-B7B41B811859}"/>
              </a:ext>
            </a:extLst>
          </p:cNvPr>
          <p:cNvCxnSpPr/>
          <p:nvPr/>
        </p:nvCxnSpPr>
        <p:spPr>
          <a:xfrm>
            <a:off x="603849" y="5270740"/>
            <a:ext cx="2751826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EBC27AB4-5885-4ED1-8D22-2E6DB4A53ABC}"/>
              </a:ext>
            </a:extLst>
          </p:cNvPr>
          <p:cNvGrpSpPr/>
          <p:nvPr/>
        </p:nvGrpSpPr>
        <p:grpSpPr>
          <a:xfrm>
            <a:off x="4649631" y="2044460"/>
            <a:ext cx="7133019" cy="2127857"/>
            <a:chOff x="664246" y="1639033"/>
            <a:chExt cx="10892247" cy="3249276"/>
          </a:xfrm>
        </p:grpSpPr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A869A57D-AD8A-425D-8745-AC5E9A3C79A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533650" y="1639033"/>
              <a:ext cx="2171701" cy="808892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67A2FC3-DC8F-4DA7-92F6-8E8CF74AED3B}"/>
                </a:ext>
              </a:extLst>
            </p:cNvPr>
            <p:cNvSpPr/>
            <p:nvPr/>
          </p:nvSpPr>
          <p:spPr>
            <a:xfrm>
              <a:off x="664246" y="2527540"/>
              <a:ext cx="3623077" cy="235501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D42982C0-D884-4AEC-9558-A48E5D2FB989}"/>
                </a:ext>
              </a:extLst>
            </p:cNvPr>
            <p:cNvSpPr/>
            <p:nvPr/>
          </p:nvSpPr>
          <p:spPr>
            <a:xfrm>
              <a:off x="7933416" y="2533298"/>
              <a:ext cx="3623077" cy="2355011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3E37986E-1973-4BEA-B1EC-4AFAE15B77A6}"/>
                </a:ext>
              </a:extLst>
            </p:cNvPr>
            <p:cNvCxnSpPr>
              <a:cxnSpLocks/>
            </p:cNvCxnSpPr>
            <p:nvPr/>
          </p:nvCxnSpPr>
          <p:spPr>
            <a:xfrm>
              <a:off x="7573253" y="1639033"/>
              <a:ext cx="2171701" cy="808892"/>
            </a:xfrm>
            <a:prstGeom prst="straightConnector1">
              <a:avLst/>
            </a:prstGeom>
            <a:ln>
              <a:headEnd type="oval" w="med" len="med"/>
              <a:tailEnd type="triangl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9719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B45DA3B-A265-4F14-8D12-8DBD1D85063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C43411-12BF-492E-8656-6F1C7E8CF3C7}"/>
              </a:ext>
            </a:extLst>
          </p:cNvPr>
          <p:cNvCxnSpPr/>
          <p:nvPr/>
        </p:nvCxnSpPr>
        <p:spPr>
          <a:xfrm>
            <a:off x="4261449" y="0"/>
            <a:ext cx="0" cy="6858000"/>
          </a:xfrm>
          <a:prstGeom prst="line">
            <a:avLst/>
          </a:prstGeom>
          <a:ln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C4A8AA32-4957-4CDE-8EBC-93ECF9D1D7FC}"/>
              </a:ext>
            </a:extLst>
          </p:cNvPr>
          <p:cNvSpPr/>
          <p:nvPr/>
        </p:nvSpPr>
        <p:spPr>
          <a:xfrm>
            <a:off x="0" y="0"/>
            <a:ext cx="12191995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3A08BCF-8089-4D94-AE67-213A1AD3BFFA}"/>
              </a:ext>
            </a:extLst>
          </p:cNvPr>
          <p:cNvSpPr/>
          <p:nvPr/>
        </p:nvSpPr>
        <p:spPr>
          <a:xfrm>
            <a:off x="3804253" y="2061714"/>
            <a:ext cx="1834552" cy="273580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A339D55-399D-46D6-B8A9-9AF5B35EBDD3}"/>
              </a:ext>
            </a:extLst>
          </p:cNvPr>
          <p:cNvSpPr/>
          <p:nvPr/>
        </p:nvSpPr>
        <p:spPr>
          <a:xfrm>
            <a:off x="6556079" y="2061098"/>
            <a:ext cx="1834552" cy="273580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083136-0DA9-4DD4-BF6D-5C14E60ED6E1}"/>
              </a:ext>
            </a:extLst>
          </p:cNvPr>
          <p:cNvSpPr/>
          <p:nvPr/>
        </p:nvSpPr>
        <p:spPr>
          <a:xfrm>
            <a:off x="9307906" y="2061712"/>
            <a:ext cx="1834552" cy="2735803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" dirty="0"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D93C48F7-7521-4379-AC3C-765F49049A4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1251" t="9165" r="21556"/>
          <a:stretch/>
        </p:blipFill>
        <p:spPr>
          <a:xfrm>
            <a:off x="1049542" y="2061712"/>
            <a:ext cx="1837436" cy="273580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1ADE4F0-411E-4FCD-82ED-28A9E1DAACB2}"/>
              </a:ext>
            </a:extLst>
          </p:cNvPr>
          <p:cNvSpPr txBox="1"/>
          <p:nvPr/>
        </p:nvSpPr>
        <p:spPr>
          <a:xfrm>
            <a:off x="1049543" y="4980172"/>
            <a:ext cx="17328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100" dirty="0"/>
            </a:br>
            <a:r>
              <a:rPr lang="en-US" sz="1100" b="1" dirty="0"/>
              <a:t>Stage 1</a:t>
            </a:r>
            <a:r>
              <a:rPr lang="en-US" sz="1100" dirty="0"/>
              <a:t>: </a:t>
            </a:r>
            <a:r>
              <a:rPr lang="en-US" sz="1100" dirty="0">
                <a:latin typeface="+mj-lt"/>
                <a:cs typeface="Times New Roman" panose="02020603050405020304" pitchFamily="18" charset="0"/>
              </a:rPr>
              <a:t>a structure amounting to a set of objects in which some  pairs of the objects are in some sense connected</a:t>
            </a:r>
          </a:p>
          <a:p>
            <a:br>
              <a:rPr lang="en-US" sz="1100" dirty="0"/>
            </a:br>
            <a:endParaRPr lang="en-US" sz="11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1107360-A268-4048-ACBB-650060F9FE23}"/>
              </a:ext>
            </a:extLst>
          </p:cNvPr>
          <p:cNvSpPr txBox="1"/>
          <p:nvPr/>
        </p:nvSpPr>
        <p:spPr>
          <a:xfrm>
            <a:off x="3804253" y="4980172"/>
            <a:ext cx="17328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100" dirty="0"/>
            </a:br>
            <a:r>
              <a:rPr lang="en-US" sz="1100" b="1" dirty="0"/>
              <a:t>Stage 1</a:t>
            </a:r>
            <a:r>
              <a:rPr lang="en-US" sz="1100" dirty="0"/>
              <a:t>: </a:t>
            </a:r>
            <a:r>
              <a:rPr lang="en-US" sz="1100" dirty="0">
                <a:latin typeface="+mj-lt"/>
                <a:cs typeface="Times New Roman" panose="02020603050405020304" pitchFamily="18" charset="0"/>
              </a:rPr>
              <a:t>a structure amounting to a set of objects in which some  pairs of the objects are in some sense connected</a:t>
            </a:r>
          </a:p>
          <a:p>
            <a:br>
              <a:rPr lang="en-US" sz="1100" dirty="0"/>
            </a:br>
            <a:endParaRPr lang="en-US" sz="1100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93AF3DF-FD97-4348-B56B-D73C30EE86FD}"/>
              </a:ext>
            </a:extLst>
          </p:cNvPr>
          <p:cNvSpPr txBox="1"/>
          <p:nvPr/>
        </p:nvSpPr>
        <p:spPr>
          <a:xfrm>
            <a:off x="6556079" y="5003204"/>
            <a:ext cx="17328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100" dirty="0"/>
            </a:br>
            <a:r>
              <a:rPr lang="en-US" sz="1100" b="1" dirty="0"/>
              <a:t>Stage 1</a:t>
            </a:r>
            <a:r>
              <a:rPr lang="en-US" sz="1100" dirty="0"/>
              <a:t>: </a:t>
            </a:r>
            <a:r>
              <a:rPr lang="en-US" sz="1100" dirty="0">
                <a:latin typeface="+mj-lt"/>
                <a:cs typeface="Times New Roman" panose="02020603050405020304" pitchFamily="18" charset="0"/>
              </a:rPr>
              <a:t>a structure amounting to a set of objects in which some  pairs of the objects are in some sense connected</a:t>
            </a:r>
          </a:p>
          <a:p>
            <a:br>
              <a:rPr lang="en-US" sz="1100" dirty="0"/>
            </a:br>
            <a:endParaRPr lang="en-US" sz="11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4CA015E-CD21-4BF6-B558-7CF089BC826F}"/>
              </a:ext>
            </a:extLst>
          </p:cNvPr>
          <p:cNvSpPr txBox="1"/>
          <p:nvPr/>
        </p:nvSpPr>
        <p:spPr>
          <a:xfrm>
            <a:off x="9307905" y="4980172"/>
            <a:ext cx="173284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1100" dirty="0"/>
            </a:br>
            <a:r>
              <a:rPr lang="en-US" sz="1100" b="1" dirty="0"/>
              <a:t>Stage 1</a:t>
            </a:r>
            <a:r>
              <a:rPr lang="en-US" sz="1100" dirty="0"/>
              <a:t>: </a:t>
            </a:r>
            <a:r>
              <a:rPr lang="en-US" sz="1100" dirty="0">
                <a:latin typeface="+mj-lt"/>
                <a:cs typeface="Times New Roman" panose="02020603050405020304" pitchFamily="18" charset="0"/>
              </a:rPr>
              <a:t>a structure amounting to a set of objects in which some  pairs of the objects are in some sense connected</a:t>
            </a:r>
          </a:p>
          <a:p>
            <a:br>
              <a:rPr lang="en-US" sz="1100" dirty="0"/>
            </a:br>
            <a:endParaRPr lang="en-US" sz="11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4753F4-346D-4F96-A030-8BFB03D5F209}"/>
              </a:ext>
            </a:extLst>
          </p:cNvPr>
          <p:cNvSpPr txBox="1"/>
          <p:nvPr/>
        </p:nvSpPr>
        <p:spPr>
          <a:xfrm>
            <a:off x="0" y="834892"/>
            <a:ext cx="121919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br>
              <a:rPr lang="en-US" sz="1100" dirty="0"/>
            </a:br>
            <a:r>
              <a:rPr lang="en-US" sz="1100" b="1" dirty="0"/>
              <a:t>Stage 0</a:t>
            </a:r>
            <a:r>
              <a:rPr lang="en-US" sz="1100" dirty="0"/>
              <a:t>: </a:t>
            </a:r>
            <a:r>
              <a:rPr lang="en-US" sz="1100" dirty="0">
                <a:latin typeface="+mj-lt"/>
                <a:cs typeface="Times New Roman" panose="02020603050405020304" pitchFamily="18" charset="0"/>
              </a:rPr>
              <a:t>a structure amounting to a set of objects in which some  pairs of the objects are in some sense connected</a:t>
            </a:r>
          </a:p>
          <a:p>
            <a:pPr algn="ctr"/>
            <a:br>
              <a:rPr lang="en-US" sz="1100" dirty="0"/>
            </a:br>
            <a:endParaRPr lang="en-US" sz="1100" dirty="0"/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3E758EC-A4D4-44BB-B5A4-CF421D513B83}"/>
              </a:ext>
            </a:extLst>
          </p:cNvPr>
          <p:cNvCxnSpPr>
            <a:cxnSpLocks/>
          </p:cNvCxnSpPr>
          <p:nvPr/>
        </p:nvCxnSpPr>
        <p:spPr>
          <a:xfrm>
            <a:off x="3030583" y="3429616"/>
            <a:ext cx="666206" cy="0"/>
          </a:xfrm>
          <a:prstGeom prst="straightConnector1">
            <a:avLst/>
          </a:prstGeom>
          <a:ln w="28575">
            <a:headEnd type="oval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2B32C7B-5606-49CD-953A-235161497121}"/>
              </a:ext>
            </a:extLst>
          </p:cNvPr>
          <p:cNvCxnSpPr>
            <a:cxnSpLocks/>
          </p:cNvCxnSpPr>
          <p:nvPr/>
        </p:nvCxnSpPr>
        <p:spPr>
          <a:xfrm>
            <a:off x="5762897" y="3429000"/>
            <a:ext cx="666206" cy="0"/>
          </a:xfrm>
          <a:prstGeom prst="straightConnector1">
            <a:avLst/>
          </a:prstGeom>
          <a:ln w="28575">
            <a:headEnd type="oval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EFC8DD3-F156-4AC7-9294-52351F4476D2}"/>
              </a:ext>
            </a:extLst>
          </p:cNvPr>
          <p:cNvCxnSpPr>
            <a:cxnSpLocks/>
          </p:cNvCxnSpPr>
          <p:nvPr/>
        </p:nvCxnSpPr>
        <p:spPr>
          <a:xfrm>
            <a:off x="8538755" y="3431793"/>
            <a:ext cx="666206" cy="0"/>
          </a:xfrm>
          <a:prstGeom prst="straightConnector1">
            <a:avLst/>
          </a:prstGeom>
          <a:ln w="28575">
            <a:headEnd type="oval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46177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1242</TotalTime>
  <Words>378</Words>
  <Application>Microsoft Macintosh PowerPoint</Application>
  <PresentationFormat>Widescreen</PresentationFormat>
  <Paragraphs>76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arial (Body)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Erick Oduniyi</dc:creator>
  <cp:lastModifiedBy>Erick Oduniyi</cp:lastModifiedBy>
  <cp:revision>24</cp:revision>
  <dcterms:created xsi:type="dcterms:W3CDTF">2019-09-29T02:26:17Z</dcterms:created>
  <dcterms:modified xsi:type="dcterms:W3CDTF">2020-04-11T14:08:35Z</dcterms:modified>
</cp:coreProperties>
</file>

<file path=docProps/thumbnail.jpeg>
</file>